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8" r:id="rId3"/>
    <p:sldId id="262" r:id="rId4"/>
    <p:sldId id="257" r:id="rId5"/>
    <p:sldId id="267" r:id="rId6"/>
    <p:sldId id="261" r:id="rId7"/>
    <p:sldId id="259" r:id="rId8"/>
    <p:sldId id="263" r:id="rId9"/>
    <p:sldId id="260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B736A-8C32-44F2-A851-6C2A3FBE53FB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9F82D-84B0-4B03-8576-3F78AA137F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6435B-0364-4201-A0A0-7C6BFC72A6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</a:t>
            </a:r>
          </a:p>
          <a:p>
            <a:r>
              <a:rPr lang="en-US" dirty="0" smtClean="0"/>
              <a:t>Speed</a:t>
            </a:r>
            <a:r>
              <a:rPr lang="en-US" baseline="0" dirty="0" smtClean="0"/>
              <a:t> of light travels 670000000 mph.</a:t>
            </a:r>
          </a:p>
          <a:p>
            <a:r>
              <a:rPr lang="en-US" baseline="0" dirty="0" smtClean="0"/>
              <a:t>Speed of </a:t>
            </a:r>
            <a:r>
              <a:rPr lang="en-US" baseline="0" dirty="0" err="1" smtClean="0"/>
              <a:t>miguel</a:t>
            </a:r>
            <a:r>
              <a:rPr lang="en-US" baseline="0" dirty="0" smtClean="0"/>
              <a:t> is 18 mph.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Book sentence: speed is the ratio of the distance an object moves to the amount of time the object move.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309CF-158B-40A8-BC27-ABC63DEF51E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13F0068-0C6E-4EF9-9345-A29ABDC06DD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B1B528-956A-4873-8F16-D7B0D07BF0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m/imgres?imgurl=http://wallpapers-diq.net/wallpapers/15/High_Velocity,_Cheetah.jpg&amp;imgrefurl=http://wallpaper-s.org/15__High_Velocity,_Cheetah.htm&amp;usg=__EhU1wOZDjVbQ8Z9pBLsU07LlW3g=&amp;h=768&amp;w=1024&amp;sz=126&amp;hl=en&amp;start=25&amp;itbs=1&amp;tbnid=zKuB1krEneybVM:&amp;tbnh=113&amp;tbnw=150&amp;prev=/images?q=Velocity&amp;start=20&amp;hl=en&amp;safe=active&amp;sa=N&amp;tbo=1&amp;gbv=2&amp;ndsp=20&amp;tbs=isch:1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www.istockphoto.com/file_thumbview_approve/2008101/2/istockphoto_2008101-classic-sport-speedometer.jpg&amp;imgrefurl=http://www.istockphoto.com/stock-illustration-2008101-classic-sport-speedometer.php&amp;usg=__DdpcJlVllZtN01VYAg31BUISZc0=&amp;h=357&amp;w=380&amp;sz=39&amp;hl=en&amp;start=9&amp;itbs=1&amp;tbnid=SAmFyrgaGmFuuM:&amp;tbnh=116&amp;tbnw=123&amp;prev=/images?q=speedometer&amp;hl=en&amp;safe=active&amp;sa=G&amp;gbv=2&amp;tbs=isch: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th03.deviantart.net/fs27/300W/i/2008/157/d/6/Relative_motion_by_CatchMe_22.jpg&amp;imgrefurl=http://catchme-22.deviantart.com/art/Relative-motion-87741617?offset=20&amp;usg=__TWMKkYIh0MhaefFmxttZo1Te2bw=&amp;h=300&amp;w=300&amp;sz=14&amp;hl=en&amp;start=12&amp;um=1&amp;itbs=1&amp;tbnid=HsoU5nF7qufQsM:&amp;tbnh=116&amp;tbnw=116&amp;prev=/images?q=relative+motion&amp;um=1&amp;hl=en&amp;safe=active&amp;sa=N&amp;ndsp=18&amp;tbs=isch:1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22860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ACCELERATION</a:t>
            </a:r>
            <a:endParaRPr 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1066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     The rate of change of speed: a = v/t</a:t>
            </a:r>
            <a:endParaRPr lang="en-US" sz="2400" dirty="0"/>
          </a:p>
        </p:txBody>
      </p:sp>
      <p:pic>
        <p:nvPicPr>
          <p:cNvPr id="1026" name="Picture 2" descr="http://www.screenshotartist.co.uk/images/acceleration/fsx_acceleration_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133600"/>
            <a:ext cx="2895600" cy="23164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38800" y="1600200"/>
            <a:ext cx="312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Examples: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A merging car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Train pulling out of the station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Airplane taking off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4953000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Book Sentence:</a:t>
            </a:r>
          </a:p>
          <a:p>
            <a:r>
              <a:rPr lang="en-US" sz="2400" dirty="0" smtClean="0"/>
              <a:t>We often use the word </a:t>
            </a:r>
            <a:r>
              <a:rPr lang="en-US" sz="2400" u="sng" dirty="0" smtClean="0"/>
              <a:t>acceleration</a:t>
            </a:r>
            <a:r>
              <a:rPr lang="en-US" sz="2400" dirty="0" smtClean="0"/>
              <a:t> to describe situations in which the speed of an object is increasing.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5486400" y="3886200"/>
            <a:ext cx="23622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order for the jet to take off into the air, it must accelerate first.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rot="10800000">
            <a:off x="4572000" y="3581400"/>
            <a:ext cx="914400" cy="952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882808"/>
            <a:ext cx="8534400" cy="101279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act or state of moving rapidly, or very fast.</a:t>
            </a:r>
            <a:endParaRPr lang="en-US" dirty="0"/>
          </a:p>
        </p:txBody>
      </p:sp>
      <p:pic>
        <p:nvPicPr>
          <p:cNvPr id="11266" name="Picture 2" descr="http://www.freefoto.com/images/23/22/23_22_1---Swansea-London-Paddington-High-Speed-Train--HST-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743200"/>
            <a:ext cx="3543300" cy="23622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</p:pic>
      <p:sp>
        <p:nvSpPr>
          <p:cNvPr id="9" name="Rectangle 8"/>
          <p:cNvSpPr/>
          <p:nvPr/>
        </p:nvSpPr>
        <p:spPr>
          <a:xfrm>
            <a:off x="2057400" y="0"/>
            <a:ext cx="5105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SPEED</a:t>
            </a:r>
            <a:endParaRPr lang="en-US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914400" y="533400"/>
            <a:ext cx="1371600" cy="458788"/>
            <a:chOff x="1219200" y="685800"/>
            <a:chExt cx="1371600" cy="458788"/>
          </a:xfrm>
        </p:grpSpPr>
        <p:cxnSp>
          <p:nvCxnSpPr>
            <p:cNvPr id="12" name="Straight Connector 11"/>
            <p:cNvCxnSpPr/>
            <p:nvPr/>
          </p:nvCxnSpPr>
          <p:spPr>
            <a:xfrm rot="10800000">
              <a:off x="1676400" y="685800"/>
              <a:ext cx="9144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219200" y="914400"/>
              <a:ext cx="13716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1676400" y="1143000"/>
              <a:ext cx="914400" cy="158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itle 16"/>
          <p:cNvSpPr txBox="1">
            <a:spLocks noGrp="1"/>
          </p:cNvSpPr>
          <p:nvPr>
            <p:ph type="title"/>
          </p:nvPr>
        </p:nvSpPr>
        <p:spPr>
          <a:xfrm>
            <a:off x="152400" y="2819400"/>
            <a:ext cx="4800600" cy="2308324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Book sentence: speed is the ratio of the distance an object moves to the amount of time the object move.  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	S = d/t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5410201"/>
            <a:ext cx="5638800" cy="1292662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Examples:</a:t>
            </a:r>
          </a:p>
          <a:p>
            <a:r>
              <a:rPr lang="en-US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Speed of light travels 670000000 mph.</a:t>
            </a:r>
          </a:p>
          <a:p>
            <a:r>
              <a:rPr lang="en-US" sz="20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Speed of Miguel is 18 mph.</a:t>
            </a:r>
          </a:p>
          <a:p>
            <a:r>
              <a:rPr lang="en-US" b="1" dirty="0" smtClean="0"/>
              <a:t>Speed of the continents is 1 cm/year.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43200" y="304800"/>
            <a:ext cx="3124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Velocity</a:t>
            </a:r>
            <a:endParaRPr lang="en-US" sz="5400" b="1" u="sng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295400"/>
            <a:ext cx="876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Definition: 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 and direction of a moving object.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http://t1.gstatic.com/images?q=tbn:zKuB1krEneybVM:http://wallpapers-diq.net/wallpapers/15/High_Velocity,_Cheeta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0"/>
            <a:ext cx="2528760" cy="1905001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rot="5400000">
            <a:off x="1295400" y="4495800"/>
            <a:ext cx="915194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" y="28956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background is blurred, therefore the cheetah is moving at a high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speed.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19400" y="5410200"/>
            <a:ext cx="990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52800" y="4495800"/>
            <a:ext cx="2514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a person was facing north while looking at this cheetah, the cheetah would be traveling in an eastward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7526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Book Sentence: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determine how long it will be before the cheetah reaches the antelope, you need to know the cheetah’s velocity, not just its speed.</a:t>
            </a:r>
            <a:r>
              <a:rPr lang="en-US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2971800"/>
            <a:ext cx="5105400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5">
                    <a:lumMod val="50000"/>
                  </a:schemeClr>
                </a:solidFill>
              </a:rPr>
              <a:t>Examples:</a:t>
            </a:r>
            <a:r>
              <a:rPr lang="en-US" u="sng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-airplane flying 300 km/hr south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-cheetah running 5 m/s east</a:t>
            </a:r>
          </a:p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-A slug chugging along at 1.5 m/hr west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981200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chemeClr val="tx1"/>
              </a:solidFill>
              <a:latin typeface="Algerian" pitchFamily="82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Algerian" pitchFamily="82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Algerian" pitchFamily="82" charset="0"/>
              </a:rPr>
              <a:t>Book sentence: A vector is a quantity that has magnitude and direction.</a:t>
            </a:r>
            <a:endParaRPr lang="en-US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90499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Vector</a:t>
            </a:r>
            <a:r>
              <a:rPr lang="en-US" dirty="0">
                <a:latin typeface="Algerian" pitchFamily="82" charset="0"/>
              </a:rPr>
              <a:t/>
            </a:r>
            <a:br>
              <a:rPr lang="en-US" dirty="0">
                <a:latin typeface="Algerian" pitchFamily="82" charset="0"/>
              </a:rPr>
            </a:br>
            <a:r>
              <a:rPr lang="en-US" sz="2700" dirty="0" smtClean="0">
                <a:latin typeface="Algerian" pitchFamily="82" charset="0"/>
              </a:rPr>
              <a:t>- A symbol used to represent velocity.  It tells us how much and which way.</a:t>
            </a:r>
            <a:endParaRPr lang="en-US" sz="2700" dirty="0">
              <a:latin typeface="Algerian" pitchFamily="82" charset="0"/>
            </a:endParaRPr>
          </a:p>
        </p:txBody>
      </p:sp>
      <p:pic>
        <p:nvPicPr>
          <p:cNvPr id="37890" name="Picture 2" descr="http://www.mathwarehouse.com/vectors/images/main/resultant/picture-resultant-vect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28800"/>
            <a:ext cx="2886075" cy="2886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14800" y="1981200"/>
            <a:ext cx="3733800" cy="64633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black vector is 18 long and in pointing N by 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2743200"/>
            <a:ext cx="3581400" cy="646331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red vectors are 8 long and directed up and right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37338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Examples: </a:t>
            </a:r>
          </a:p>
          <a:p>
            <a:r>
              <a:rPr lang="en-US" dirty="0" smtClean="0"/>
              <a:t>- Velocity</a:t>
            </a:r>
          </a:p>
          <a:p>
            <a:r>
              <a:rPr lang="en-US" dirty="0" smtClean="0"/>
              <a:t>- Acceleration</a:t>
            </a:r>
          </a:p>
          <a:p>
            <a:r>
              <a:rPr lang="en-US" dirty="0" smtClean="0"/>
              <a:t>-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http://www.exchange3d.com/cubecart/images/uploads/aff186/Stop_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3213100" cy="2409825"/>
          </a:xfrm>
          <a:prstGeom prst="rect">
            <a:avLst/>
          </a:prstGeom>
          <a:noFill/>
        </p:spPr>
      </p:pic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1066800" y="5257800"/>
            <a:ext cx="6597650" cy="1289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Book Sentence:</a:t>
            </a: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Acceleration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can be caused by positive change in speed or by </a:t>
            </a:r>
            <a:r>
              <a:rPr kumimoji="0" lang="en-US" sz="20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negative</a:t>
            </a:r>
            <a:r>
              <a: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change in speed.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04800" y="0"/>
            <a:ext cx="5943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Negative Acceleration: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85800" y="1009977"/>
            <a:ext cx="7391400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When an object is slowing down.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</a:t>
            </a:r>
            <a:r>
              <a:rPr kumimoji="0" lang="en-US" sz="3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Examples: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1.Stop Sign</a:t>
            </a:r>
            <a:endParaRPr lang="en-US" sz="2400" dirty="0" smtClean="0">
              <a:latin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2.Red light</a:t>
            </a:r>
            <a:endParaRPr lang="en-US" sz="2400" dirty="0" smtClean="0">
              <a:latin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3.Speed Bumps</a:t>
            </a:r>
            <a:endParaRPr lang="en-US" sz="2400" dirty="0" smtClean="0"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1752600" y="1752600"/>
            <a:ext cx="2085975" cy="1190625"/>
          </a:xfrm>
          <a:prstGeom prst="wedgeRoundRectCallout">
            <a:avLst>
              <a:gd name="adj1" fmla="val -44731"/>
              <a:gd name="adj2" fmla="val 89519"/>
              <a:gd name="adj3" fmla="val 16667"/>
            </a:avLst>
          </a:prstGeom>
          <a:solidFill>
            <a:srgbClr val="92D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When a car approaches a stop sign, it slows down. This Is an example of </a:t>
            </a:r>
            <a:r>
              <a:rPr kumimoji="0" lang="en-US" sz="12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negative acceleration.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3008313" cy="1162050"/>
          </a:xfrm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AVERAGE SPEED!</a:t>
            </a:r>
            <a:endParaRPr lang="en-US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304800"/>
            <a:ext cx="3733800" cy="2895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>
            <a:normAutofit/>
          </a:bodyPr>
          <a:lstStyle/>
          <a:p>
            <a:r>
              <a:rPr lang="en-US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Definition-</a:t>
            </a:r>
          </a:p>
          <a:p>
            <a:r>
              <a:rPr lang="en-US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The average distance traveled per amount of time; distance divided by time it took to travel that distance.</a:t>
            </a:r>
            <a:endParaRPr lang="en-US" sz="2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3429000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Examples:</a:t>
            </a:r>
          </a:p>
          <a:p>
            <a:r>
              <a:rPr lang="en-US" sz="24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1.MPH(miles per hour)</a:t>
            </a:r>
          </a:p>
          <a:p>
            <a:r>
              <a:rPr lang="en-US" sz="24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2.Results of a NASCAR Race</a:t>
            </a:r>
          </a:p>
          <a:p>
            <a:r>
              <a:rPr lang="en-US" sz="24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3.Speed of a 100m sprint</a:t>
            </a:r>
            <a:endParaRPr lang="en-US" sz="2400" b="1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5626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C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Book Sentence:</a:t>
            </a:r>
          </a:p>
          <a:p>
            <a:pPr algn="ctr"/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C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Average speed is the total distance traveled divided by the time it takes to travel that distance.</a:t>
            </a:r>
          </a:p>
        </p:txBody>
      </p:sp>
      <p:pic>
        <p:nvPicPr>
          <p:cNvPr id="1026" name="Picture 2" descr="http://www.google.com/url?source=imgres&amp;ct=img&amp;q=http://www.mspmentor.net/wp-content/uploads/2010/02/Google-Apps-Education-Edition-Road-Trip.jpg&amp;usg=AFQjCNFJGFu8kLVsUgMcFMNo3cbt13F2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04800"/>
            <a:ext cx="3724275" cy="2952750"/>
          </a:xfrm>
          <a:prstGeom prst="rect">
            <a:avLst/>
          </a:prstGeom>
          <a:noFill/>
        </p:spPr>
      </p:pic>
      <p:sp>
        <p:nvSpPr>
          <p:cNvPr id="10" name="Left Arrow Callout 9"/>
          <p:cNvSpPr/>
          <p:nvPr/>
        </p:nvSpPr>
        <p:spPr>
          <a:xfrm>
            <a:off x="6096000" y="304800"/>
            <a:ext cx="3048000" cy="3124200"/>
          </a:xfrm>
          <a:prstGeom prst="leftArrowCallout">
            <a:avLst>
              <a:gd name="adj1" fmla="val 17488"/>
              <a:gd name="adj2" fmla="val 22653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During a road trip, you are going different speeds throughout the drive. For example if you went 180 miles in 3 hours, your average speed would be 60 mph.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600" y="457200"/>
            <a:ext cx="3505199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Displacement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Displacement: The distance in a straight line from the starting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point to the end point. Not the distance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Examples: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distance between the starting point and ending point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of where water travelled.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direct path of electricity to the ground, not the path it took.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Direct path between two points on a map.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http://astronomy.swin.edu.au/cms/imagedb/albums/userpics/displacemen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33400"/>
            <a:ext cx="47625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67200" y="3993432"/>
            <a:ext cx="38862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Distance is the Blue the Displacement is the red.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Book Sentence: When two or more displacement vectors have different directions they may be combined by graphing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4343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Ritapedia</a:t>
            </a:r>
            <a:r>
              <a:rPr lang="en-US" dirty="0" smtClean="0"/>
              <a:t> Example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958975" y="1306513"/>
            <a:ext cx="5138738" cy="584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Frame of Reference</a:t>
            </a: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1001713" y="1785938"/>
            <a:ext cx="6981825" cy="83026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Comparing an object that you </a:t>
            </a:r>
            <a:r>
              <a:rPr lang="en-US" sz="2400" i="1"/>
              <a:t>think is </a:t>
            </a:r>
            <a:r>
              <a:rPr lang="en-US" sz="2400"/>
              <a:t>moving to an object that you </a:t>
            </a:r>
            <a:r>
              <a:rPr lang="en-US" sz="2400" i="1"/>
              <a:t>know is not </a:t>
            </a:r>
            <a:r>
              <a:rPr lang="en-US" sz="2400"/>
              <a:t>moving.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5311775" y="2859088"/>
            <a:ext cx="3265488" cy="157003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/>
              <a:t>Examples:</a:t>
            </a:r>
          </a:p>
          <a:p>
            <a:pPr algn="l"/>
            <a:r>
              <a:rPr lang="en-US" sz="2400"/>
              <a:t>1. A window</a:t>
            </a:r>
          </a:p>
          <a:p>
            <a:pPr algn="l"/>
            <a:r>
              <a:rPr lang="en-US" sz="2400"/>
              <a:t>2. The bank of a river</a:t>
            </a:r>
          </a:p>
          <a:p>
            <a:pPr algn="l"/>
            <a:r>
              <a:rPr lang="en-US" sz="2400"/>
              <a:t>3. Polaris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4267200" y="4543425"/>
            <a:ext cx="4513263" cy="19383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/>
              <a:t>Book sentence:</a:t>
            </a:r>
          </a:p>
          <a:p>
            <a:pPr algn="l"/>
            <a:r>
              <a:rPr lang="en-US" sz="2400" b="1"/>
              <a:t>Connection: </a:t>
            </a:r>
          </a:p>
          <a:p>
            <a:pPr algn="l"/>
            <a:r>
              <a:rPr lang="en-US" sz="2400"/>
              <a:t>T o describe motion accurately, a </a:t>
            </a:r>
            <a:r>
              <a:rPr lang="en-US" sz="2400" u="sng"/>
              <a:t>Frame of Reference </a:t>
            </a:r>
            <a:r>
              <a:rPr lang="en-US" sz="2400"/>
              <a:t>is necessary.</a:t>
            </a:r>
          </a:p>
        </p:txBody>
      </p:sp>
      <p:pic>
        <p:nvPicPr>
          <p:cNvPr id="5127" name="Picture 5" descr="http://codex.gallery2.org/images/f/fd/X_treme_frame_passepartout.jpg"/>
          <p:cNvPicPr>
            <a:picLocks noChangeAspect="1" noChangeArrowheads="1"/>
          </p:cNvPicPr>
          <p:nvPr/>
        </p:nvPicPr>
        <p:blipFill>
          <a:blip r:embed="rId2" cstate="print"/>
          <a:srcRect l="10057" t="17851" r="19849" b="10590"/>
          <a:stretch>
            <a:fillRect/>
          </a:stretch>
        </p:blipFill>
        <p:spPr bwMode="auto">
          <a:xfrm>
            <a:off x="638175" y="3440113"/>
            <a:ext cx="3338513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Oval 10"/>
          <p:cNvSpPr>
            <a:spLocks noChangeArrowheads="1"/>
          </p:cNvSpPr>
          <p:nvPr/>
        </p:nvSpPr>
        <p:spPr bwMode="auto">
          <a:xfrm>
            <a:off x="536575" y="522288"/>
            <a:ext cx="1436688" cy="7985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600"/>
              <a:t>Format + 2</a:t>
            </a: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209550" y="2387600"/>
            <a:ext cx="1436688" cy="798513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400"/>
              <a:t>Your</a:t>
            </a:r>
          </a:p>
          <a:p>
            <a:r>
              <a:rPr lang="en-US" sz="1400"/>
              <a:t>Defintion + 3</a:t>
            </a: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7148513" y="2735263"/>
            <a:ext cx="1603375" cy="7985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115888" indent="-115888">
              <a:buFontTx/>
              <a:buAutoNum type="arabicPlain" startAt="3"/>
            </a:pPr>
            <a:r>
              <a:rPr lang="en-US" sz="1400"/>
              <a:t> Examples +3</a:t>
            </a: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7626350" y="4546600"/>
            <a:ext cx="1517650" cy="798513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400"/>
              <a:t>Book Sentence</a:t>
            </a:r>
          </a:p>
          <a:p>
            <a:r>
              <a:rPr lang="en-US" sz="1400"/>
              <a:t> + 4</a:t>
            </a:r>
          </a:p>
        </p:txBody>
      </p:sp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696913" y="5602288"/>
            <a:ext cx="1516062" cy="7985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600"/>
              <a:t>Pictoral Def. + 3</a:t>
            </a:r>
          </a:p>
        </p:txBody>
      </p:sp>
      <p:sp>
        <p:nvSpPr>
          <p:cNvPr id="14" name="Explosion 2 13"/>
          <p:cNvSpPr>
            <a:spLocks noChangeArrowheads="1"/>
          </p:cNvSpPr>
          <p:nvPr/>
        </p:nvSpPr>
        <p:spPr bwMode="auto">
          <a:xfrm>
            <a:off x="6980238" y="5653088"/>
            <a:ext cx="2409825" cy="1204912"/>
          </a:xfrm>
          <a:prstGeom prst="irregularSeal2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400" b="1">
                <a:solidFill>
                  <a:srgbClr val="C00000"/>
                </a:solidFill>
              </a:rPr>
              <a:t>Not a definition</a:t>
            </a:r>
          </a:p>
        </p:txBody>
      </p:sp>
      <p:sp>
        <p:nvSpPr>
          <p:cNvPr id="15" name="Explosion 2 14"/>
          <p:cNvSpPr>
            <a:spLocks noChangeArrowheads="1"/>
          </p:cNvSpPr>
          <p:nvPr/>
        </p:nvSpPr>
        <p:spPr bwMode="auto">
          <a:xfrm>
            <a:off x="2054225" y="5275263"/>
            <a:ext cx="2706688" cy="1401762"/>
          </a:xfrm>
          <a:prstGeom prst="irregularSeal2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r>
              <a:rPr lang="en-US" sz="1400" b="1">
                <a:solidFill>
                  <a:srgbClr val="C00000"/>
                </a:solidFill>
              </a:rPr>
              <a:t>I must see the connection!</a:t>
            </a:r>
          </a:p>
        </p:txBody>
      </p:sp>
      <p:sp>
        <p:nvSpPr>
          <p:cNvPr id="6159" name="Rounded Rectangle 18"/>
          <p:cNvSpPr>
            <a:spLocks noChangeArrowheads="1"/>
          </p:cNvSpPr>
          <p:nvPr/>
        </p:nvSpPr>
        <p:spPr bwMode="auto">
          <a:xfrm>
            <a:off x="3200400" y="2819400"/>
            <a:ext cx="1570038" cy="517525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0" y="2819400"/>
            <a:ext cx="4830763" cy="2392363"/>
            <a:chOff x="0" y="2819400"/>
            <a:chExt cx="4831080" cy="2392680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3018036" y="2819400"/>
              <a:ext cx="1813044" cy="473138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dirty="0">
                  <a:solidFill>
                    <a:srgbClr val="C00000"/>
                  </a:solidFill>
                </a:rPr>
                <a:t>Not Moving!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rot="5400000">
              <a:off x="3048173" y="3551342"/>
              <a:ext cx="822434" cy="212739"/>
            </a:xfrm>
            <a:prstGeom prst="straightConnector1">
              <a:avLst/>
            </a:prstGeom>
            <a:noFill/>
            <a:ln w="57150" cap="flat" cmpd="sng" algn="ctr">
              <a:solidFill>
                <a:schemeClr val="tx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rot="10800000" flipV="1">
              <a:off x="1387566" y="3108363"/>
              <a:ext cx="1644758" cy="914521"/>
            </a:xfrm>
            <a:prstGeom prst="straightConnector1">
              <a:avLst/>
            </a:prstGeom>
            <a:noFill/>
            <a:ln w="57150" cap="flat" cmpd="sng" algn="ctr">
              <a:solidFill>
                <a:schemeClr val="tx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rot="5400000">
              <a:off x="2056676" y="4084022"/>
              <a:ext cx="1951297" cy="304820"/>
            </a:xfrm>
            <a:prstGeom prst="straightConnector1">
              <a:avLst/>
            </a:prstGeom>
            <a:noFill/>
            <a:ln w="57150" cap="flat" cmpd="sng" algn="ctr">
              <a:solidFill>
                <a:schemeClr val="tx1">
                  <a:lumMod val="8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165" name="Rounded Rectangle 26"/>
            <p:cNvSpPr>
              <a:spLocks noChangeArrowheads="1"/>
            </p:cNvSpPr>
            <p:nvPr/>
          </p:nvSpPr>
          <p:spPr bwMode="auto">
            <a:xfrm>
              <a:off x="0" y="3779520"/>
              <a:ext cx="1173480" cy="457200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r>
                <a:rPr lang="en-US">
                  <a:solidFill>
                    <a:srgbClr val="FFFF00"/>
                  </a:solidFill>
                </a:rPr>
                <a:t>Moving?</a:t>
              </a:r>
            </a:p>
          </p:txBody>
        </p:sp>
        <p:cxnSp>
          <p:nvCxnSpPr>
            <p:cNvPr id="6166" name="Straight Arrow Connector 27"/>
            <p:cNvCxnSpPr>
              <a:cxnSpLocks noChangeShapeType="1"/>
            </p:cNvCxnSpPr>
            <p:nvPr/>
          </p:nvCxnSpPr>
          <p:spPr bwMode="auto">
            <a:xfrm>
              <a:off x="1082040" y="4175760"/>
              <a:ext cx="594360" cy="411480"/>
            </a:xfrm>
            <a:prstGeom prst="straightConnector1">
              <a:avLst/>
            </a:prstGeom>
            <a:noFill/>
            <a:ln w="57150" algn="ctr">
              <a:solidFill>
                <a:srgbClr val="92D05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089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Distanc</a:t>
            </a:r>
            <a:r>
              <a:rPr lang="en-US" sz="6000" dirty="0"/>
              <a:t>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1143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Definition: The extent or amount of space between two things, lines, or points.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0800000" flipH="1" flipV="1">
            <a:off x="4572000" y="5103674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Distance is when an object moves in a straight line , the distance is the length of line connecting the object’s starting point and ending point.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2286000"/>
            <a:ext cx="304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Examples:</a:t>
            </a:r>
          </a:p>
          <a:p>
            <a:r>
              <a:rPr lang="en-US" dirty="0" smtClean="0"/>
              <a:t>- Planets are separated by great distances.</a:t>
            </a:r>
          </a:p>
          <a:p>
            <a:r>
              <a:rPr lang="en-US" dirty="0" smtClean="0"/>
              <a:t>- Rulers measure distance</a:t>
            </a:r>
          </a:p>
          <a:p>
            <a:r>
              <a:rPr lang="en-US" dirty="0" smtClean="0"/>
              <a:t>- The distance from here to Ohio is 500 miles</a:t>
            </a:r>
            <a:endParaRPr lang="en-US" dirty="0"/>
          </a:p>
        </p:txBody>
      </p:sp>
      <p:pic>
        <p:nvPicPr>
          <p:cNvPr id="1026" name="Picture 2" descr="http://latoshatate.files.wordpress.com/2008/08/turnagain-arm-train-tracks_5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457700" cy="2924175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 flipV="1">
            <a:off x="1447800" y="2971800"/>
            <a:ext cx="2743200" cy="1981200"/>
          </a:xfrm>
          <a:prstGeom prst="straightConnector1">
            <a:avLst/>
          </a:prstGeom>
          <a:ln w="285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9345991">
            <a:off x="2351939" y="3532563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distance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7772400" cy="555625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002060"/>
                </a:solidFill>
              </a:rPr>
              <a:t>Instantaneous Speed</a:t>
            </a:r>
            <a:endParaRPr lang="en-US" u="sng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990600"/>
            <a:ext cx="6858000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Definition: </a:t>
            </a:r>
            <a:r>
              <a:rPr lang="en-US" dirty="0" smtClean="0">
                <a:solidFill>
                  <a:srgbClr val="0070C0"/>
                </a:solidFill>
              </a:rPr>
              <a:t>It’s the speed at a particular moment in time.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3886200"/>
            <a:ext cx="281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</a:rPr>
              <a:t>EXAMPLES: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70C0"/>
                </a:solidFill>
              </a:rPr>
              <a:t>Speedometer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70C0"/>
                </a:solidFill>
              </a:rPr>
              <a:t>When you see a speed trap</a:t>
            </a:r>
          </a:p>
          <a:p>
            <a:pPr marL="457200" indent="-457200">
              <a:buAutoNum type="arabicPeriod"/>
            </a:pPr>
            <a:r>
              <a:rPr lang="en-US" sz="2400" dirty="0" smtClean="0">
                <a:solidFill>
                  <a:srgbClr val="0070C0"/>
                </a:solidFill>
              </a:rPr>
              <a:t>Slope of a graph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2054" name="Picture 6" descr="http://www.lincah.com/wp-content/uploads/2009/12/2010-Dodge-Viper-SRT10-ACR-Driving-View-588x4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7875"/>
            <a:ext cx="4483100" cy="3362325"/>
          </a:xfrm>
          <a:prstGeom prst="rect">
            <a:avLst/>
          </a:prstGeom>
          <a:noFill/>
        </p:spPr>
      </p:pic>
      <p:sp>
        <p:nvSpPr>
          <p:cNvPr id="12" name="Rounded Rectangular Callout 11"/>
          <p:cNvSpPr/>
          <p:nvPr/>
        </p:nvSpPr>
        <p:spPr>
          <a:xfrm>
            <a:off x="4800600" y="1676400"/>
            <a:ext cx="3505200" cy="2209800"/>
          </a:xfrm>
          <a:prstGeom prst="wedgeRoundRectCallout">
            <a:avLst>
              <a:gd name="adj1" fmla="val -106076"/>
              <a:gd name="adj2" fmla="val 275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5874603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rgbClr val="0070C0"/>
                </a:solidFill>
              </a:rPr>
              <a:t>Book Sentence: </a:t>
            </a:r>
            <a:r>
              <a:rPr lang="en-US" sz="2400" dirty="0" smtClean="0">
                <a:solidFill>
                  <a:srgbClr val="FF0000"/>
                </a:solidFill>
              </a:rPr>
              <a:t> The car’s speedometer gives your </a:t>
            </a:r>
            <a:r>
              <a:rPr lang="en-US" sz="2400" b="1" dirty="0" smtClean="0"/>
              <a:t>Instantaneous speed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endParaRPr lang="en-US" sz="2400" u="sng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t1.gstatic.com/images?q=tbn:SAmFyrgaGmFuuM:http://www.istockphoto.com/file_thumbview_approve/2008101/2/istockphoto_2008101-classic-sport-speedomet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1828800"/>
            <a:ext cx="1905000" cy="17965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086600" y="1981200"/>
            <a:ext cx="1143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Right now this car is going this fast?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6324600" cy="13716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Linear Graph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A graph which shows data in a straight line.</a:t>
            </a:r>
          </a:p>
          <a:p>
            <a:endParaRPr lang="en-US" b="1" dirty="0" smtClean="0"/>
          </a:p>
          <a:p>
            <a:r>
              <a:rPr lang="en-US" b="1" dirty="0" smtClean="0"/>
              <a:t>Examples:</a:t>
            </a:r>
          </a:p>
          <a:p>
            <a:r>
              <a:rPr lang="en-US" b="1" dirty="0" smtClean="0"/>
              <a:t>1. The height of an object in inches compared with its height in centimeters.</a:t>
            </a:r>
          </a:p>
          <a:p>
            <a:r>
              <a:rPr lang="en-US" b="1" dirty="0" smtClean="0"/>
              <a:t>2. Inserting a line of best fit into a scatter plot.</a:t>
            </a:r>
          </a:p>
          <a:p>
            <a:r>
              <a:rPr lang="en-US" b="1" dirty="0" smtClean="0"/>
              <a:t>3.  A graph that shows the projected amount of something using an equation.</a:t>
            </a:r>
          </a:p>
          <a:p>
            <a:endParaRPr lang="en-US" b="1" dirty="0" smtClean="0"/>
          </a:p>
          <a:p>
            <a:r>
              <a:rPr lang="en-US" b="1" dirty="0" smtClean="0"/>
              <a:t>Book sentence:</a:t>
            </a:r>
          </a:p>
          <a:p>
            <a:r>
              <a:rPr lang="en-US" b="1" dirty="0" smtClean="0"/>
              <a:t>A linear graph is useful for showing changes that occur in related variables.</a:t>
            </a:r>
            <a:endParaRPr lang="en-US" b="1" dirty="0"/>
          </a:p>
        </p:txBody>
      </p:sp>
      <p:pic>
        <p:nvPicPr>
          <p:cNvPr id="1026" name="Picture 2" descr="http://www.ciese.org/curriculum/popgrowthproj/images/lineargraph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233" r="10233"/>
          <a:stretch>
            <a:fillRect/>
          </a:stretch>
        </p:blipFill>
        <p:spPr bwMode="auto">
          <a:xfrm>
            <a:off x="0" y="2133600"/>
            <a:ext cx="6172200" cy="47244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16200000" flipV="1">
            <a:off x="2743200" y="4191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124200" y="4191000"/>
            <a:ext cx="22098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graph shows its data in a line.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hysicstogo.com/images/features/Star-trails-large-10-10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269"/>
            <a:ext cx="9144000" cy="68892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Relative Motion</a:t>
            </a:r>
            <a:endParaRPr lang="en-US" sz="6600" b="1" dirty="0">
              <a:solidFill>
                <a:srgbClr val="00B05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295400"/>
            <a:ext cx="5715000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Relative Motion Definition: The movement in the frame of reference. 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4038600"/>
            <a:ext cx="5105400" cy="267765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Examples of relative motion: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1.Tennis ball tossed inside a moving car.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2.Someone walking towards the back in a plane.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3. The Moon moving around the Earth.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t0.gstatic.com/images?q=tbn:HsoU5nF7qufQsM:http://th03.deviantart.net/fs27/300W/i/2008/157/d/6/Relative_motion_by_CatchMe_2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819400"/>
            <a:ext cx="2209800" cy="320040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57400" y="2514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5FB03"/>
                </a:solidFill>
              </a:rPr>
              <a:t>Moving most likely</a:t>
            </a:r>
            <a:endParaRPr lang="en-US" b="1" dirty="0">
              <a:solidFill>
                <a:srgbClr val="F5FB03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 flipH="1" flipV="1">
            <a:off x="2057400" y="2837766"/>
            <a:ext cx="152400" cy="1200834"/>
          </a:xfrm>
          <a:prstGeom prst="straightConnector1">
            <a:avLst/>
          </a:prstGeom>
          <a:ln w="12700" cmpd="sng">
            <a:solidFill>
              <a:srgbClr val="FFFF00"/>
            </a:solidFill>
            <a:headEnd w="lg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-1828800" y="4267200"/>
            <a:ext cx="152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66800" y="56388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5FB03"/>
                </a:solidFill>
              </a:rPr>
              <a:t>Not moving maybe</a:t>
            </a:r>
            <a:endParaRPr lang="en-US" b="1" dirty="0">
              <a:solidFill>
                <a:srgbClr val="F5FB03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1143000" y="4343400"/>
            <a:ext cx="152400" cy="1313766"/>
          </a:xfrm>
          <a:prstGeom prst="straightConnector1">
            <a:avLst/>
          </a:prstGeom>
          <a:ln w="12700">
            <a:solidFill>
              <a:srgbClr val="FFFF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81600" y="1981200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3E3FB"/>
                </a:solidFill>
              </a:rPr>
              <a:t>The North Star Polaris is a frame of reference, and the remaining start move around it.</a:t>
            </a:r>
            <a:endParaRPr lang="en-US" sz="2400" b="1" dirty="0">
              <a:solidFill>
                <a:srgbClr val="03E3FB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1200" y="13716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</TotalTime>
  <Words>873</Words>
  <Application>Microsoft Office PowerPoint</Application>
  <PresentationFormat>On-screen Show (4:3)</PresentationFormat>
  <Paragraphs>131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Slide 1</vt:lpstr>
      <vt:lpstr>Slide 2</vt:lpstr>
      <vt:lpstr>AVERAGE SPEED!</vt:lpstr>
      <vt:lpstr>Slide 4</vt:lpstr>
      <vt:lpstr>Ritapedia Example</vt:lpstr>
      <vt:lpstr>Distance</vt:lpstr>
      <vt:lpstr>Instantaneous Speed</vt:lpstr>
      <vt:lpstr>Linear Graph</vt:lpstr>
      <vt:lpstr>Relative Motion</vt:lpstr>
      <vt:lpstr>Book sentence: speed is the ratio of the distance an object moves to the amount of time the object move.    S = d/t </vt:lpstr>
      <vt:lpstr>Slide 11</vt:lpstr>
      <vt:lpstr>Vector - A symbol used to represent velocity.  It tells us how much and which way.</vt:lpstr>
    </vt:vector>
  </TitlesOfParts>
  <Company>CLSD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cl13bordnerd</dc:creator>
  <cp:lastModifiedBy>rrita</cp:lastModifiedBy>
  <cp:revision>15</cp:revision>
  <dcterms:created xsi:type="dcterms:W3CDTF">2010-04-13T16:34:46Z</dcterms:created>
  <dcterms:modified xsi:type="dcterms:W3CDTF">2010-04-15T18:10:07Z</dcterms:modified>
</cp:coreProperties>
</file>